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17"/>
  </p:notesMasterIdLst>
  <p:sldIdLst>
    <p:sldId id="257" r:id="rId2"/>
    <p:sldId id="256" r:id="rId3"/>
    <p:sldId id="261" r:id="rId4"/>
    <p:sldId id="260" r:id="rId5"/>
    <p:sldId id="259" r:id="rId6"/>
    <p:sldId id="262" r:id="rId7"/>
    <p:sldId id="270" r:id="rId8"/>
    <p:sldId id="278" r:id="rId9"/>
    <p:sldId id="279" r:id="rId10"/>
    <p:sldId id="263" r:id="rId11"/>
    <p:sldId id="266" r:id="rId12"/>
    <p:sldId id="273" r:id="rId13"/>
    <p:sldId id="277" r:id="rId14"/>
    <p:sldId id="274" r:id="rId15"/>
    <p:sldId id="272" r:id="rId16"/>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33"/>
    <a:srgbClr val="996633"/>
    <a:srgbClr val="006600"/>
    <a:srgbClr val="CC9900"/>
    <a:srgbClr val="FF7C80"/>
    <a:srgbClr val="FF66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44" d="100"/>
          <a:sy n="44" d="100"/>
        </p:scale>
        <p:origin x="-69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8B907F97-FA10-4BC1-B011-C7C866BF8D06}" type="datetimeFigureOut">
              <a:rPr lang="ar-SA" smtClean="0"/>
              <a:pPr/>
              <a:t>28/06/31</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0097C63A-AAFE-485D-B378-60C8B12AA9FA}" type="slidenum">
              <a:rPr lang="ar-SA" smtClean="0"/>
              <a:pPr/>
              <a:t>‹#›</a:t>
            </a:fld>
            <a:endParaRPr lang="ar-SA"/>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0097C63A-AAFE-485D-B378-60C8B12AA9FA}" type="slidenum">
              <a:rPr lang="ar-SA" smtClean="0"/>
              <a:pPr/>
              <a:t>2</a:t>
            </a:fld>
            <a:endParaRPr lang="ar-S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D283E21A-16E6-47CC-843C-49DCB223A2CC}" type="datetimeFigureOut">
              <a:rPr lang="ar-SA" smtClean="0"/>
              <a:pPr/>
              <a:t>28/06/31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87042F85-7361-4D2A-9563-1AABF3E7F571}"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D283E21A-16E6-47CC-843C-49DCB223A2CC}" type="datetimeFigureOut">
              <a:rPr lang="ar-SA" smtClean="0"/>
              <a:pPr/>
              <a:t>28/06/31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87042F85-7361-4D2A-9563-1AABF3E7F571}"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D283E21A-16E6-47CC-843C-49DCB223A2CC}" type="datetimeFigureOut">
              <a:rPr lang="ar-SA" smtClean="0"/>
              <a:pPr/>
              <a:t>28/06/31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87042F85-7361-4D2A-9563-1AABF3E7F571}"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D283E21A-16E6-47CC-843C-49DCB223A2CC}" type="datetimeFigureOut">
              <a:rPr lang="ar-SA" smtClean="0"/>
              <a:pPr/>
              <a:t>28/06/31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87042F85-7361-4D2A-9563-1AABF3E7F571}"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D283E21A-16E6-47CC-843C-49DCB223A2CC}" type="datetimeFigureOut">
              <a:rPr lang="ar-SA" smtClean="0"/>
              <a:pPr/>
              <a:t>28/06/31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87042F85-7361-4D2A-9563-1AABF3E7F571}" type="slidenum">
              <a:rPr lang="ar-SA" smtClean="0"/>
              <a:pPr/>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D283E21A-16E6-47CC-843C-49DCB223A2CC}" type="datetimeFigureOut">
              <a:rPr lang="ar-SA" smtClean="0"/>
              <a:pPr/>
              <a:t>28/06/31</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87042F85-7361-4D2A-9563-1AABF3E7F571}"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D283E21A-16E6-47CC-843C-49DCB223A2CC}" type="datetimeFigureOut">
              <a:rPr lang="ar-SA" smtClean="0"/>
              <a:pPr/>
              <a:t>28/06/31</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87042F85-7361-4D2A-9563-1AABF3E7F571}"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D283E21A-16E6-47CC-843C-49DCB223A2CC}" type="datetimeFigureOut">
              <a:rPr lang="ar-SA" smtClean="0"/>
              <a:pPr/>
              <a:t>28/06/31</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87042F85-7361-4D2A-9563-1AABF3E7F571}"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D283E21A-16E6-47CC-843C-49DCB223A2CC}" type="datetimeFigureOut">
              <a:rPr lang="ar-SA" smtClean="0"/>
              <a:pPr/>
              <a:t>28/06/31</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87042F85-7361-4D2A-9563-1AABF3E7F571}"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D283E21A-16E6-47CC-843C-49DCB223A2CC}" type="datetimeFigureOut">
              <a:rPr lang="ar-SA" smtClean="0"/>
              <a:pPr/>
              <a:t>28/06/31</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87042F85-7361-4D2A-9563-1AABF3E7F571}"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D283E21A-16E6-47CC-843C-49DCB223A2CC}" type="datetimeFigureOut">
              <a:rPr lang="ar-SA" smtClean="0"/>
              <a:pPr/>
              <a:t>28/06/31</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87042F85-7361-4D2A-9563-1AABF3E7F571}" type="slidenum">
              <a:rPr lang="ar-SA" smtClean="0"/>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D283E21A-16E6-47CC-843C-49DCB223A2CC}" type="datetimeFigureOut">
              <a:rPr lang="ar-SA" smtClean="0"/>
              <a:pPr/>
              <a:t>28/06/31</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87042F85-7361-4D2A-9563-1AABF3E7F571}"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shmoop.com/intro/history/us/the-civil-war.html" TargetMode="External"/><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endParaRPr lang="ar-SA"/>
          </a:p>
        </p:txBody>
      </p:sp>
      <p:pic>
        <p:nvPicPr>
          <p:cNvPr id="2050" name="Picture 2" descr="C:\Documents and Settings\CVS\My Documents\My Pictures\395.jpg"/>
          <p:cNvPicPr>
            <a:picLocks noChangeAspect="1" noChangeArrowheads="1"/>
          </p:cNvPicPr>
          <p:nvPr/>
        </p:nvPicPr>
        <p:blipFill>
          <a:blip r:embed="rId2" cstate="print">
            <a:duotone>
              <a:prstClr val="black"/>
              <a:schemeClr val="tx2">
                <a:lumMod val="60000"/>
                <a:lumOff val="40000"/>
                <a:tint val="45000"/>
                <a:satMod val="400000"/>
              </a:schemeClr>
            </a:duotone>
          </a:blip>
          <a:srcRect/>
          <a:stretch>
            <a:fillRect/>
          </a:stretch>
        </p:blipFill>
        <p:spPr bwMode="auto">
          <a:xfrm>
            <a:off x="0" y="1"/>
            <a:ext cx="9144000" cy="6858000"/>
          </a:xfrm>
          <a:prstGeom prst="rect">
            <a:avLst/>
          </a:prstGeom>
          <a:noFill/>
        </p:spPr>
      </p:pic>
      <p:sp>
        <p:nvSpPr>
          <p:cNvPr id="5" name="مستطيل 4"/>
          <p:cNvSpPr/>
          <p:nvPr/>
        </p:nvSpPr>
        <p:spPr>
          <a:xfrm>
            <a:off x="4445982" y="285728"/>
            <a:ext cx="4698018" cy="1569660"/>
          </a:xfrm>
          <a:prstGeom prst="rect">
            <a:avLst/>
          </a:prstGeom>
          <a:solidFill>
            <a:schemeClr val="tx1">
              <a:lumMod val="95000"/>
              <a:lumOff val="5000"/>
            </a:schemeClr>
          </a:solidFill>
        </p:spPr>
        <p:txBody>
          <a:bodyPr wrap="square">
            <a:spAutoFit/>
          </a:bodyPr>
          <a:lstStyle/>
          <a:p>
            <a:pPr algn="ctr"/>
            <a:r>
              <a:rPr lang="en-US" sz="4800" dirty="0" smtClean="0">
                <a:solidFill>
                  <a:schemeClr val="tx2">
                    <a:lumMod val="40000"/>
                    <a:lumOff val="60000"/>
                  </a:schemeClr>
                </a:solidFill>
                <a:latin typeface="Agency FB" pitchFamily="34" charset="0"/>
              </a:rPr>
              <a:t>The Sound and the Fury Theme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endParaRPr lang="ar-SA"/>
          </a:p>
        </p:txBody>
      </p:sp>
      <p:pic>
        <p:nvPicPr>
          <p:cNvPr id="9218" name="Picture 2" descr="C:\Documents and Settings\CVS\My Documents\My Pictures\wallpaper-%20(83).gif"/>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9219" name="Picture 3" descr="C:\Documents and Settings\CVS\My Documents\My Pictures\FaulknerinJapan%20for%20web.jpg"/>
          <p:cNvPicPr>
            <a:picLocks noChangeAspect="1" noChangeArrowheads="1"/>
          </p:cNvPicPr>
          <p:nvPr/>
        </p:nvPicPr>
        <p:blipFill>
          <a:blip r:embed="rId3" cstate="print">
            <a:duotone>
              <a:prstClr val="black"/>
              <a:srgbClr val="FFC000">
                <a:tint val="45000"/>
                <a:satMod val="400000"/>
              </a:srgbClr>
            </a:duotone>
          </a:blip>
          <a:srcRect/>
          <a:stretch>
            <a:fillRect/>
          </a:stretch>
        </p:blipFill>
        <p:spPr bwMode="auto">
          <a:xfrm>
            <a:off x="357158" y="571480"/>
            <a:ext cx="2000264" cy="5500726"/>
          </a:xfrm>
          <a:prstGeom prst="rect">
            <a:avLst/>
          </a:prstGeom>
          <a:noFill/>
          <a:effectLst>
            <a:softEdge rad="127000"/>
          </a:effectLst>
        </p:spPr>
      </p:pic>
      <p:sp>
        <p:nvSpPr>
          <p:cNvPr id="6" name="مستطيل 5"/>
          <p:cNvSpPr/>
          <p:nvPr/>
        </p:nvSpPr>
        <p:spPr>
          <a:xfrm>
            <a:off x="2500298" y="785794"/>
            <a:ext cx="4572000" cy="5016758"/>
          </a:xfrm>
          <a:prstGeom prst="rect">
            <a:avLst/>
          </a:prstGeom>
        </p:spPr>
        <p:txBody>
          <a:bodyPr wrap="square">
            <a:spAutoFit/>
          </a:bodyPr>
          <a:lstStyle/>
          <a:p>
            <a:pPr algn="ctr" rtl="0"/>
            <a:r>
              <a:rPr lang="en-US" sz="3200" b="1" dirty="0" smtClean="0">
                <a:solidFill>
                  <a:srgbClr val="006600"/>
                </a:solidFill>
                <a:latin typeface="Agency FB" pitchFamily="34" charset="0"/>
              </a:rPr>
              <a:t>The Sound and the Fury Theme of Family</a:t>
            </a:r>
            <a:endParaRPr lang="en-US" sz="3200" dirty="0" smtClean="0">
              <a:solidFill>
                <a:srgbClr val="006600"/>
              </a:solidFill>
              <a:latin typeface="Agency FB" pitchFamily="34" charset="0"/>
            </a:endParaRPr>
          </a:p>
          <a:p>
            <a:pPr algn="l" rtl="0"/>
            <a:r>
              <a:rPr lang="en-US" sz="3200" dirty="0" smtClean="0">
                <a:solidFill>
                  <a:srgbClr val="660033"/>
                </a:solidFill>
                <a:latin typeface="Agency FB" pitchFamily="34" charset="0"/>
              </a:rPr>
              <a:t>This is a novel about family – but more than that, it’s about a family in a freefall. An alcoholic father, a worthless uncle, a whining mother, and four curious children: the </a:t>
            </a:r>
            <a:r>
              <a:rPr lang="en-US" sz="3200" dirty="0" err="1" smtClean="0">
                <a:solidFill>
                  <a:srgbClr val="660033"/>
                </a:solidFill>
                <a:latin typeface="Agency FB" pitchFamily="34" charset="0"/>
              </a:rPr>
              <a:t>Compsons</a:t>
            </a:r>
            <a:r>
              <a:rPr lang="en-US" sz="3200" dirty="0" smtClean="0">
                <a:solidFill>
                  <a:srgbClr val="660033"/>
                </a:solidFill>
                <a:latin typeface="Agency FB" pitchFamily="34" charset="0"/>
              </a:rPr>
              <a:t> sound like a stock TV family, right? Well, not exactly.</a:t>
            </a:r>
            <a:r>
              <a:rPr lang="en-US" sz="2800" dirty="0" smtClean="0"/>
              <a:t> </a:t>
            </a:r>
            <a:endParaRPr lang="ar-SA" sz="2800" dirty="0">
              <a:solidFill>
                <a:srgbClr val="996633"/>
              </a:solidFill>
              <a:latin typeface="Agency FB"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endParaRPr lang="ar-SA"/>
          </a:p>
        </p:txBody>
      </p:sp>
      <p:pic>
        <p:nvPicPr>
          <p:cNvPr id="8194" name="Picture 2" descr="C:\Documents and Settings\CVS\My Documents\My Pictures\wallpaper-%20(81).gif"/>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8195" name="Picture 3" descr="C:\Documents and Settings\CVS\My Documents\My Pictures\william%20faulkner.jpg"/>
          <p:cNvPicPr>
            <a:picLocks noChangeAspect="1" noChangeArrowheads="1"/>
          </p:cNvPicPr>
          <p:nvPr/>
        </p:nvPicPr>
        <p:blipFill>
          <a:blip r:embed="rId3" cstate="print">
            <a:duotone>
              <a:schemeClr val="accent2">
                <a:shade val="45000"/>
                <a:satMod val="135000"/>
              </a:schemeClr>
              <a:prstClr val="white"/>
            </a:duotone>
          </a:blip>
          <a:srcRect/>
          <a:stretch>
            <a:fillRect/>
          </a:stretch>
        </p:blipFill>
        <p:spPr bwMode="auto">
          <a:xfrm>
            <a:off x="357158" y="642918"/>
            <a:ext cx="1931993" cy="5429288"/>
          </a:xfrm>
          <a:prstGeom prst="rect">
            <a:avLst/>
          </a:prstGeom>
          <a:noFill/>
          <a:effectLst>
            <a:softEdge rad="127000"/>
          </a:effectLst>
        </p:spPr>
      </p:pic>
      <p:sp>
        <p:nvSpPr>
          <p:cNvPr id="7169" name="Rectangle 1"/>
          <p:cNvSpPr>
            <a:spLocks noChangeArrowheads="1"/>
          </p:cNvSpPr>
          <p:nvPr/>
        </p:nvSpPr>
        <p:spPr bwMode="auto">
          <a:xfrm>
            <a:off x="2357422" y="214290"/>
            <a:ext cx="4857784" cy="69249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l" rtl="0"/>
            <a:r>
              <a:rPr kumimoji="0" lang="en-US" sz="2800" b="0" i="0" u="none" strike="noStrike" cap="none" normalizeH="0" baseline="0" dirty="0" smtClean="0">
                <a:ln>
                  <a:noFill/>
                </a:ln>
                <a:solidFill>
                  <a:schemeClr val="tx1"/>
                </a:solidFill>
                <a:effectLst/>
                <a:latin typeface="Agency FB" pitchFamily="34" charset="0"/>
                <a:ea typeface="Calibri" pitchFamily="34" charset="0"/>
                <a:cs typeface="Arial" pitchFamily="34" charset="0"/>
              </a:rPr>
              <a:t> </a:t>
            </a:r>
          </a:p>
          <a:p>
            <a:pPr algn="l" rtl="0"/>
            <a:r>
              <a:rPr lang="en-US" sz="3200" dirty="0" smtClean="0">
                <a:solidFill>
                  <a:srgbClr val="660033"/>
                </a:solidFill>
                <a:latin typeface="Agency FB" pitchFamily="34" charset="0"/>
              </a:rPr>
              <a:t>Through the perspectives of multiple characters, Faulkner creates a text that explores the ties between family members and the long-standing tensions that pull apart families. Although the </a:t>
            </a:r>
            <a:r>
              <a:rPr lang="en-US" sz="3200" dirty="0" err="1" smtClean="0">
                <a:solidFill>
                  <a:srgbClr val="660033"/>
                </a:solidFill>
                <a:latin typeface="Agency FB" pitchFamily="34" charset="0"/>
              </a:rPr>
              <a:t>Compson</a:t>
            </a:r>
            <a:r>
              <a:rPr lang="en-US" sz="3200" dirty="0" smtClean="0">
                <a:solidFill>
                  <a:srgbClr val="660033"/>
                </a:solidFill>
                <a:latin typeface="Agency FB" pitchFamily="34" charset="0"/>
              </a:rPr>
              <a:t> family is ostensibly the center of the novel, it’s also a novel of individuals – characters isolated even from those who know them best</a:t>
            </a:r>
            <a:endParaRPr lang="en-US" sz="2800" dirty="0" smtClean="0">
              <a:solidFill>
                <a:srgbClr val="660033"/>
              </a:solidFill>
              <a:latin typeface="Agency FB" pitchFamily="34" charset="0"/>
            </a:endParaRPr>
          </a:p>
          <a:p>
            <a:pPr algn="r" rtl="0"/>
            <a:r>
              <a:rPr lang="ar-SA" sz="2800" dirty="0" smtClean="0"/>
              <a:t> </a:t>
            </a:r>
            <a:endParaRPr lang="en-US" sz="2800" dirty="0" smtClean="0"/>
          </a:p>
          <a:p>
            <a:pPr marL="0" marR="0" lvl="0" indent="0" algn="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rgbClr val="660033"/>
              </a:solidFill>
              <a:effectLst/>
              <a:latin typeface="Agency FB"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endParaRPr lang="ar-SA"/>
          </a:p>
        </p:txBody>
      </p:sp>
      <p:pic>
        <p:nvPicPr>
          <p:cNvPr id="15362" name="Picture 2" descr="C:\Documents and Settings\CVS\My Documents\My Pictures\40VAFwalls\40 Vector Art Flowers Wallpapers\18.jpg"/>
          <p:cNvPicPr>
            <a:picLocks noChangeAspect="1" noChangeArrowheads="1"/>
          </p:cNvPicPr>
          <p:nvPr/>
        </p:nvPicPr>
        <p:blipFill>
          <a:blip r:embed="rId2" cstate="print"/>
          <a:srcRect/>
          <a:stretch>
            <a:fillRect/>
          </a:stretch>
        </p:blipFill>
        <p:spPr bwMode="auto">
          <a:xfrm>
            <a:off x="0" y="0"/>
            <a:ext cx="9143999" cy="6857999"/>
          </a:xfrm>
          <a:prstGeom prst="rect">
            <a:avLst/>
          </a:prstGeom>
          <a:noFill/>
        </p:spPr>
      </p:pic>
      <p:sp>
        <p:nvSpPr>
          <p:cNvPr id="5" name="مستطيل 4"/>
          <p:cNvSpPr/>
          <p:nvPr/>
        </p:nvSpPr>
        <p:spPr>
          <a:xfrm>
            <a:off x="214282" y="363915"/>
            <a:ext cx="5500726" cy="6494085"/>
          </a:xfrm>
          <a:prstGeom prst="rect">
            <a:avLst/>
          </a:prstGeom>
        </p:spPr>
        <p:txBody>
          <a:bodyPr wrap="square">
            <a:spAutoFit/>
          </a:bodyPr>
          <a:lstStyle/>
          <a:p>
            <a:pPr algn="ctr" rtl="0"/>
            <a:r>
              <a:rPr lang="en-US" sz="2800" b="1" dirty="0" smtClean="0">
                <a:solidFill>
                  <a:srgbClr val="660033"/>
                </a:solidFill>
                <a:latin typeface="Agency FB" pitchFamily="34" charset="0"/>
              </a:rPr>
              <a:t>The Sound and the Fury Theme of Guilt and Blame</a:t>
            </a:r>
            <a:endParaRPr lang="en-US" sz="2800" dirty="0" smtClean="0">
              <a:solidFill>
                <a:srgbClr val="660033"/>
              </a:solidFill>
              <a:latin typeface="Agency FB" pitchFamily="34" charset="0"/>
            </a:endParaRPr>
          </a:p>
          <a:p>
            <a:pPr algn="l" rtl="0"/>
            <a:r>
              <a:rPr lang="en-US" sz="3600" dirty="0" smtClean="0">
                <a:solidFill>
                  <a:schemeClr val="tx1">
                    <a:lumMod val="85000"/>
                    <a:lumOff val="15000"/>
                  </a:schemeClr>
                </a:solidFill>
                <a:latin typeface="Agency FB" pitchFamily="34" charset="0"/>
              </a:rPr>
              <a:t>Your crummy fate is always easier to take if you blame it on someone else, right? Well, if you agree, this book’s for you. We’ve counted so many different layers and permutations of blame in </a:t>
            </a:r>
            <a:r>
              <a:rPr lang="en-US" sz="3600" i="1" dirty="0" smtClean="0">
                <a:solidFill>
                  <a:schemeClr val="tx1">
                    <a:lumMod val="85000"/>
                    <a:lumOff val="15000"/>
                  </a:schemeClr>
                </a:solidFill>
                <a:latin typeface="Agency FB" pitchFamily="34" charset="0"/>
              </a:rPr>
              <a:t>The Sound and the Fury</a:t>
            </a:r>
            <a:r>
              <a:rPr lang="en-US" sz="3600" dirty="0" smtClean="0">
                <a:solidFill>
                  <a:schemeClr val="tx1">
                    <a:lumMod val="85000"/>
                    <a:lumOff val="15000"/>
                  </a:schemeClr>
                </a:solidFill>
                <a:latin typeface="Agency FB" pitchFamily="34" charset="0"/>
              </a:rPr>
              <a:t> that, well, we’ve lost count. There’s the guilt of being a virgin and the guilt of not being a virgin. </a:t>
            </a:r>
            <a:endParaRPr lang="en-US" sz="3600" dirty="0">
              <a:solidFill>
                <a:schemeClr val="tx1">
                  <a:lumMod val="85000"/>
                  <a:lumOff val="15000"/>
                </a:schemeClr>
              </a:solidFill>
              <a:latin typeface="Agency FB" pitchFamily="34" charset="0"/>
            </a:endParaRPr>
          </a:p>
        </p:txBody>
      </p:sp>
      <p:pic>
        <p:nvPicPr>
          <p:cNvPr id="6" name="Picture 3" descr="faulkner2"/>
          <p:cNvPicPr>
            <a:picLocks noChangeAspect="1" noChangeArrowheads="1"/>
          </p:cNvPicPr>
          <p:nvPr/>
        </p:nvPicPr>
        <p:blipFill>
          <a:blip r:embed="rId3" cstate="print">
            <a:duotone>
              <a:prstClr val="black"/>
              <a:srgbClr val="FFFF00">
                <a:tint val="45000"/>
                <a:satMod val="400000"/>
              </a:srgbClr>
            </a:duotone>
          </a:blip>
          <a:srcRect l="29008" b="18571"/>
          <a:stretch>
            <a:fillRect/>
          </a:stretch>
        </p:blipFill>
        <p:spPr bwMode="auto">
          <a:xfrm>
            <a:off x="6143636" y="214290"/>
            <a:ext cx="2465020" cy="3357586"/>
          </a:xfrm>
          <a:prstGeom prst="rect">
            <a:avLst/>
          </a:prstGeom>
          <a:noFill/>
          <a:effectLst>
            <a:softEdge rad="317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endParaRPr lang="ar-SA"/>
          </a:p>
        </p:txBody>
      </p:sp>
      <p:pic>
        <p:nvPicPr>
          <p:cNvPr id="31746" name="Picture 2" descr="C:\Documents and Settings\CVS\My Documents\My Pictures\40VAFwalls\40 Vector Art Flowers Wallpapers\17.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مستطيل 4"/>
          <p:cNvSpPr/>
          <p:nvPr/>
        </p:nvSpPr>
        <p:spPr>
          <a:xfrm>
            <a:off x="4000496" y="214290"/>
            <a:ext cx="4929190" cy="6063198"/>
          </a:xfrm>
          <a:prstGeom prst="rect">
            <a:avLst/>
          </a:prstGeom>
        </p:spPr>
        <p:txBody>
          <a:bodyPr wrap="square">
            <a:spAutoFit/>
          </a:bodyPr>
          <a:lstStyle/>
          <a:p>
            <a:pPr algn="l"/>
            <a:r>
              <a:rPr lang="en-US" sz="3600" dirty="0" smtClean="0">
                <a:solidFill>
                  <a:srgbClr val="660033"/>
                </a:solidFill>
                <a:latin typeface="Agency FB" pitchFamily="34" charset="0"/>
              </a:rPr>
              <a:t>There’s the shame of staying at home and the guilt involved in leaving. In other words, there are no easy choices. So racked by fear of themselves that they can’t begin to see what they might really want, characters in this text cast around for someone – </a:t>
            </a:r>
            <a:r>
              <a:rPr lang="en-US" sz="3600" i="1" dirty="0" smtClean="0">
                <a:solidFill>
                  <a:srgbClr val="660033"/>
                </a:solidFill>
                <a:latin typeface="Agency FB" pitchFamily="34" charset="0"/>
              </a:rPr>
              <a:t>any</a:t>
            </a:r>
            <a:r>
              <a:rPr lang="en-US" sz="3600" dirty="0" smtClean="0">
                <a:solidFill>
                  <a:srgbClr val="660033"/>
                </a:solidFill>
                <a:latin typeface="Agency FB" pitchFamily="34" charset="0"/>
              </a:rPr>
              <a:t>one –to blame for their problems. </a:t>
            </a:r>
          </a:p>
          <a:p>
            <a:pPr algn="l"/>
            <a:endParaRPr lang="ar-SA" sz="2800" dirty="0">
              <a:solidFill>
                <a:srgbClr val="660033"/>
              </a:solidFill>
              <a:latin typeface="Agency FB"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endParaRPr lang="ar-SA"/>
          </a:p>
        </p:txBody>
      </p:sp>
      <p:pic>
        <p:nvPicPr>
          <p:cNvPr id="28674" name="Picture 2" descr="C:\Documents and Settings\CVS\My Documents\My Pictures\40VAFwalls\40 Vector Art Flowers Wallpapers\28.jpg"/>
          <p:cNvPicPr>
            <a:picLocks noChangeAspect="1" noChangeArrowheads="1"/>
          </p:cNvPicPr>
          <p:nvPr/>
        </p:nvPicPr>
        <p:blipFill>
          <a:blip r:embed="rId2" cstate="print"/>
          <a:srcRect/>
          <a:stretch>
            <a:fillRect/>
          </a:stretch>
        </p:blipFill>
        <p:spPr bwMode="auto">
          <a:xfrm>
            <a:off x="0" y="0"/>
            <a:ext cx="9143033" cy="6858000"/>
          </a:xfrm>
          <a:prstGeom prst="rect">
            <a:avLst/>
          </a:prstGeom>
          <a:noFill/>
        </p:spPr>
      </p:pic>
      <p:sp>
        <p:nvSpPr>
          <p:cNvPr id="28675" name="Rectangle 3"/>
          <p:cNvSpPr>
            <a:spLocks noChangeArrowheads="1"/>
          </p:cNvSpPr>
          <p:nvPr/>
        </p:nvSpPr>
        <p:spPr bwMode="auto">
          <a:xfrm>
            <a:off x="0" y="357166"/>
            <a:ext cx="5643602" cy="60631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rtl="0"/>
            <a:r>
              <a:rPr lang="en-US" sz="3200" b="1" dirty="0" smtClean="0">
                <a:solidFill>
                  <a:srgbClr val="660033"/>
                </a:solidFill>
                <a:latin typeface="Agency FB" pitchFamily="34" charset="0"/>
              </a:rPr>
              <a:t>The Sound and the Fury Theme of Memory and the Past.</a:t>
            </a:r>
            <a:endParaRPr lang="en-US" sz="3200" dirty="0" smtClean="0">
              <a:solidFill>
                <a:srgbClr val="660033"/>
              </a:solidFill>
              <a:latin typeface="Agency FB" pitchFamily="34" charset="0"/>
            </a:endParaRPr>
          </a:p>
          <a:p>
            <a:pPr algn="l" rtl="0"/>
            <a:r>
              <a:rPr lang="en-US" sz="3600" dirty="0" smtClean="0">
                <a:latin typeface="Agency FB" pitchFamily="34" charset="0"/>
              </a:rPr>
              <a:t>For the characters in </a:t>
            </a:r>
            <a:r>
              <a:rPr lang="en-US" sz="3600" i="1" dirty="0" smtClean="0">
                <a:latin typeface="Agency FB" pitchFamily="34" charset="0"/>
              </a:rPr>
              <a:t>The Sound and the Fury</a:t>
            </a:r>
            <a:r>
              <a:rPr lang="en-US" sz="3600" dirty="0" smtClean="0">
                <a:latin typeface="Agency FB" pitchFamily="34" charset="0"/>
              </a:rPr>
              <a:t>, memories of the past dominate the present day. Revolving around Caddy, the runaway daughter of the family, the novel works (and re-works and re-works) the consequences of her disappearance from her brothers’ lives. Everything important happened Before. </a:t>
            </a:r>
            <a:endParaRPr kumimoji="0" lang="ar-SA" sz="3600" b="1" i="0" u="none" strike="noStrike" cap="none" normalizeH="0" baseline="0" dirty="0" smtClean="0">
              <a:ln>
                <a:noFill/>
              </a:ln>
              <a:solidFill>
                <a:schemeClr val="accent2">
                  <a:lumMod val="50000"/>
                </a:schemeClr>
              </a:solidFill>
              <a:effectLst/>
              <a:latin typeface="Agency FB" pitchFamily="34" charset="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14338" name="Picture 2" descr="C:\Documents and Settings\CVS\My Documents\My Pictures\Drawn_wallpapers_flowers.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عنصر نائب للمحتوى 2"/>
          <p:cNvSpPr>
            <a:spLocks noGrp="1"/>
          </p:cNvSpPr>
          <p:nvPr>
            <p:ph idx="1"/>
          </p:nvPr>
        </p:nvSpPr>
        <p:spPr>
          <a:xfrm>
            <a:off x="0" y="1571612"/>
            <a:ext cx="2714612" cy="4525963"/>
          </a:xfrm>
        </p:spPr>
        <p:txBody>
          <a:bodyPr>
            <a:noAutofit/>
          </a:bodyPr>
          <a:lstStyle/>
          <a:p>
            <a:r>
              <a:rPr lang="ar-SA" sz="3600" dirty="0" smtClean="0">
                <a:solidFill>
                  <a:schemeClr val="accent1">
                    <a:lumMod val="50000"/>
                  </a:schemeClr>
                </a:solidFill>
                <a:cs typeface="Andalus" pitchFamily="2" charset="-78"/>
              </a:rPr>
              <a:t>هناء </a:t>
            </a:r>
            <a:r>
              <a:rPr lang="ar-SA" sz="3600" dirty="0" err="1" smtClean="0">
                <a:solidFill>
                  <a:schemeClr val="accent1">
                    <a:lumMod val="50000"/>
                  </a:schemeClr>
                </a:solidFill>
                <a:cs typeface="Andalus" pitchFamily="2" charset="-78"/>
              </a:rPr>
              <a:t>الجحدلي</a:t>
            </a:r>
            <a:endParaRPr lang="ar-SA" sz="3600" dirty="0" smtClean="0">
              <a:solidFill>
                <a:schemeClr val="accent1">
                  <a:lumMod val="50000"/>
                </a:schemeClr>
              </a:solidFill>
              <a:cs typeface="Andalus" pitchFamily="2" charset="-78"/>
            </a:endParaRPr>
          </a:p>
          <a:p>
            <a:r>
              <a:rPr lang="ar-SA" sz="3600" dirty="0" smtClean="0">
                <a:solidFill>
                  <a:schemeClr val="accent1">
                    <a:lumMod val="50000"/>
                  </a:schemeClr>
                </a:solidFill>
                <a:cs typeface="Andalus" pitchFamily="2" charset="-78"/>
              </a:rPr>
              <a:t>هند </a:t>
            </a:r>
            <a:r>
              <a:rPr lang="ar-SA" sz="3600" dirty="0" err="1" smtClean="0">
                <a:solidFill>
                  <a:schemeClr val="accent1">
                    <a:lumMod val="50000"/>
                  </a:schemeClr>
                </a:solidFill>
                <a:cs typeface="Andalus" pitchFamily="2" charset="-78"/>
              </a:rPr>
              <a:t>الغامدي</a:t>
            </a:r>
            <a:endParaRPr lang="ar-SA" sz="3600" dirty="0" smtClean="0">
              <a:solidFill>
                <a:schemeClr val="accent1">
                  <a:lumMod val="50000"/>
                </a:schemeClr>
              </a:solidFill>
              <a:cs typeface="Andalus" pitchFamily="2" charset="-78"/>
            </a:endParaRPr>
          </a:p>
          <a:p>
            <a:r>
              <a:rPr lang="ar-SA" sz="3600" dirty="0" smtClean="0">
                <a:solidFill>
                  <a:schemeClr val="accent1">
                    <a:lumMod val="50000"/>
                  </a:schemeClr>
                </a:solidFill>
                <a:cs typeface="Andalus" pitchFamily="2" charset="-78"/>
              </a:rPr>
              <a:t>ليلى السلمي</a:t>
            </a:r>
          </a:p>
          <a:p>
            <a:r>
              <a:rPr lang="ar-SA" sz="3600" dirty="0" smtClean="0">
                <a:solidFill>
                  <a:schemeClr val="accent1">
                    <a:lumMod val="50000"/>
                  </a:schemeClr>
                </a:solidFill>
                <a:cs typeface="Andalus" pitchFamily="2" charset="-78"/>
              </a:rPr>
              <a:t>نجاح القرني</a:t>
            </a:r>
          </a:p>
          <a:p>
            <a:r>
              <a:rPr lang="ar-SA" sz="3600" dirty="0" smtClean="0">
                <a:solidFill>
                  <a:schemeClr val="accent1">
                    <a:lumMod val="50000"/>
                  </a:schemeClr>
                </a:solidFill>
                <a:cs typeface="Andalus" pitchFamily="2" charset="-78"/>
              </a:rPr>
              <a:t>نورة الشهري</a:t>
            </a:r>
          </a:p>
          <a:p>
            <a:r>
              <a:rPr lang="ar-SA" sz="3600" dirty="0" smtClean="0">
                <a:solidFill>
                  <a:schemeClr val="accent1">
                    <a:lumMod val="50000"/>
                  </a:schemeClr>
                </a:solidFill>
                <a:cs typeface="Andalus" pitchFamily="2" charset="-78"/>
              </a:rPr>
              <a:t>نوف </a:t>
            </a:r>
            <a:r>
              <a:rPr lang="ar-SA" sz="3600" dirty="0" err="1" smtClean="0">
                <a:solidFill>
                  <a:schemeClr val="accent1">
                    <a:lumMod val="50000"/>
                  </a:schemeClr>
                </a:solidFill>
                <a:cs typeface="Andalus" pitchFamily="2" charset="-78"/>
              </a:rPr>
              <a:t>العتيبي</a:t>
            </a:r>
            <a:endParaRPr lang="ar-SA" sz="3600" dirty="0">
              <a:solidFill>
                <a:schemeClr val="accent1">
                  <a:lumMod val="50000"/>
                </a:schemeClr>
              </a:solidFill>
              <a:cs typeface="Andalus" pitchFamily="2" charset="-78"/>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endParaRPr lang="ar-SA"/>
          </a:p>
        </p:txBody>
      </p:sp>
      <p:sp>
        <p:nvSpPr>
          <p:cNvPr id="3" name="عنوان فرعي 2"/>
          <p:cNvSpPr>
            <a:spLocks noGrp="1"/>
          </p:cNvSpPr>
          <p:nvPr>
            <p:ph type="subTitle" idx="1"/>
          </p:nvPr>
        </p:nvSpPr>
        <p:spPr/>
        <p:txBody>
          <a:bodyPr/>
          <a:lstStyle/>
          <a:p>
            <a:endParaRPr lang="ar-SA"/>
          </a:p>
        </p:txBody>
      </p:sp>
      <p:pic>
        <p:nvPicPr>
          <p:cNvPr id="1026" name="Picture 2" descr="C:\Documents and Settings\CVS\My Documents\My Pictures\design87_1024.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pic>
        <p:nvPicPr>
          <p:cNvPr id="1027" name="Picture 3" descr="C:\Documents and Settings\CVS\My Documents\My Pictures\william-faulkner-154x210.jpg"/>
          <p:cNvPicPr>
            <a:picLocks noChangeAspect="1" noChangeArrowheads="1"/>
          </p:cNvPicPr>
          <p:nvPr/>
        </p:nvPicPr>
        <p:blipFill>
          <a:blip r:embed="rId4" cstate="print">
            <a:duotone>
              <a:prstClr val="black"/>
              <a:schemeClr val="tx2">
                <a:lumMod val="60000"/>
                <a:lumOff val="40000"/>
                <a:tint val="45000"/>
                <a:satMod val="400000"/>
              </a:schemeClr>
            </a:duotone>
          </a:blip>
          <a:srcRect/>
          <a:stretch>
            <a:fillRect/>
          </a:stretch>
        </p:blipFill>
        <p:spPr bwMode="auto">
          <a:xfrm>
            <a:off x="6357950" y="3857628"/>
            <a:ext cx="2143140" cy="2537376"/>
          </a:xfrm>
          <a:prstGeom prst="rect">
            <a:avLst/>
          </a:prstGeom>
          <a:noFill/>
          <a:effectLst>
            <a:softEdge rad="317500"/>
          </a:effectLst>
          <a:scene3d>
            <a:camera prst="perspectiveBelow"/>
            <a:lightRig rig="threePt" dir="t"/>
          </a:scene3d>
        </p:spPr>
      </p:pic>
      <p:sp>
        <p:nvSpPr>
          <p:cNvPr id="14337" name="Rectangle 1"/>
          <p:cNvSpPr>
            <a:spLocks noChangeArrowheads="1"/>
          </p:cNvSpPr>
          <p:nvPr/>
        </p:nvSpPr>
        <p:spPr bwMode="auto">
          <a:xfrm>
            <a:off x="0" y="142852"/>
            <a:ext cx="7643834"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l" rtl="0"/>
            <a:r>
              <a:rPr lang="en-US" sz="2800" b="1" dirty="0" smtClean="0">
                <a:solidFill>
                  <a:schemeClr val="tx2">
                    <a:lumMod val="60000"/>
                    <a:lumOff val="40000"/>
                  </a:schemeClr>
                </a:solidFill>
                <a:latin typeface="Agency FB" pitchFamily="34" charset="0"/>
              </a:rPr>
              <a:t>The Sound and the Fury Theme of Innocence</a:t>
            </a:r>
          </a:p>
          <a:p>
            <a:pPr algn="l" rtl="0"/>
            <a:endParaRPr lang="en-US" sz="2800" dirty="0" smtClean="0">
              <a:solidFill>
                <a:schemeClr val="tx2">
                  <a:lumMod val="60000"/>
                  <a:lumOff val="40000"/>
                </a:schemeClr>
              </a:solidFill>
              <a:latin typeface="Agency FB" pitchFamily="34" charset="0"/>
            </a:endParaRPr>
          </a:p>
          <a:p>
            <a:pPr algn="l" rtl="0"/>
            <a:r>
              <a:rPr lang="en-US" sz="2800" dirty="0" smtClean="0">
                <a:solidFill>
                  <a:schemeClr val="tx2">
                    <a:lumMod val="60000"/>
                    <a:lumOff val="40000"/>
                  </a:schemeClr>
                </a:solidFill>
                <a:latin typeface="Agency FB" pitchFamily="34" charset="0"/>
              </a:rPr>
              <a:t>In this novel, innocence comes in strange forms.</a:t>
            </a:r>
          </a:p>
          <a:p>
            <a:pPr algn="l" rtl="0"/>
            <a:r>
              <a:rPr lang="en-US" sz="2800" dirty="0" smtClean="0">
                <a:solidFill>
                  <a:schemeClr val="tx2">
                    <a:lumMod val="60000"/>
                    <a:lumOff val="40000"/>
                  </a:schemeClr>
                </a:solidFill>
                <a:latin typeface="Agency FB" pitchFamily="34" charset="0"/>
              </a:rPr>
              <a:t> There’s the mother who preaches a sort of rigid withdrawal from life, a son whose attempts to speak result in forced castration, and a son so obsessed with innocence that he kills himself to stop thinking about it. As Mr. </a:t>
            </a:r>
            <a:r>
              <a:rPr lang="en-US" sz="2800" dirty="0" err="1" smtClean="0">
                <a:solidFill>
                  <a:schemeClr val="tx2">
                    <a:lumMod val="60000"/>
                    <a:lumOff val="40000"/>
                  </a:schemeClr>
                </a:solidFill>
                <a:latin typeface="Agency FB" pitchFamily="34" charset="0"/>
              </a:rPr>
              <a:t>Compson</a:t>
            </a:r>
            <a:r>
              <a:rPr lang="en-US" sz="2800" dirty="0" smtClean="0">
                <a:solidFill>
                  <a:schemeClr val="tx2">
                    <a:lumMod val="60000"/>
                    <a:lumOff val="40000"/>
                  </a:schemeClr>
                </a:solidFill>
                <a:latin typeface="Agency FB" pitchFamily="34" charset="0"/>
              </a:rPr>
              <a:t> says, innocence can only be recognized once it’s been lost. That doesn’t mean, however, that people won’t chase the ideal it represents forever. No coming of age story is complete without a loss of innocence; in </a:t>
            </a:r>
            <a:r>
              <a:rPr lang="en-US" sz="2800" i="1" dirty="0" smtClean="0">
                <a:solidFill>
                  <a:schemeClr val="tx2">
                    <a:lumMod val="60000"/>
                    <a:lumOff val="40000"/>
                  </a:schemeClr>
                </a:solidFill>
                <a:latin typeface="Agency FB" pitchFamily="34" charset="0"/>
              </a:rPr>
              <a:t>The Sound and the Fury</a:t>
            </a:r>
            <a:r>
              <a:rPr lang="en-US" sz="2800" dirty="0" smtClean="0">
                <a:solidFill>
                  <a:schemeClr val="tx2">
                    <a:lumMod val="60000"/>
                    <a:lumOff val="40000"/>
                  </a:schemeClr>
                </a:solidFill>
                <a:latin typeface="Agency FB" pitchFamily="34" charset="0"/>
              </a:rPr>
              <a:t>, we have loss upon loss upon loss. </a:t>
            </a:r>
          </a:p>
          <a:p>
            <a:pPr algn="l" rtl="0"/>
            <a:endParaRPr kumimoji="0" lang="en-US" sz="2800" b="0" i="0" u="none" strike="noStrike" cap="none" normalizeH="0" baseline="0" dirty="0" smtClean="0">
              <a:ln>
                <a:noFill/>
              </a:ln>
              <a:solidFill>
                <a:schemeClr val="tx2">
                  <a:lumMod val="60000"/>
                  <a:lumOff val="40000"/>
                </a:schemeClr>
              </a:solidFill>
              <a:effectLst/>
              <a:latin typeface="Agency FB"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Documents and Settings\CVS\My Documents\My Pictures\58865_20471492ee95ed12ed.jpg"/>
          <p:cNvPicPr>
            <a:picLocks noChangeAspect="1" noChangeArrowheads="1"/>
          </p:cNvPicPr>
          <p:nvPr/>
        </p:nvPicPr>
        <p:blipFill>
          <a:blip r:embed="rId2" cstate="print"/>
          <a:srcRect/>
          <a:stretch>
            <a:fillRect/>
          </a:stretch>
        </p:blipFill>
        <p:spPr bwMode="auto">
          <a:xfrm>
            <a:off x="0" y="-1"/>
            <a:ext cx="9144000" cy="6858001"/>
          </a:xfrm>
          <a:prstGeom prst="rect">
            <a:avLst/>
          </a:prstGeom>
          <a:noFill/>
        </p:spPr>
      </p:pic>
      <p:sp>
        <p:nvSpPr>
          <p:cNvPr id="2" name="عنوان 1"/>
          <p:cNvSpPr>
            <a:spLocks noGrp="1"/>
          </p:cNvSpPr>
          <p:nvPr>
            <p:ph type="title"/>
          </p:nvPr>
        </p:nvSpPr>
        <p:spPr>
          <a:xfrm>
            <a:off x="1357290" y="274638"/>
            <a:ext cx="7500990" cy="1143000"/>
          </a:xfrm>
        </p:spPr>
        <p:txBody>
          <a:bodyPr>
            <a:normAutofit fontScale="90000"/>
          </a:bodyPr>
          <a:lstStyle/>
          <a:p>
            <a:r>
              <a:rPr lang="en-US" sz="4000" b="1" dirty="0" smtClean="0">
                <a:solidFill>
                  <a:schemeClr val="accent2">
                    <a:lumMod val="75000"/>
                  </a:schemeClr>
                </a:solidFill>
                <a:latin typeface="Agency FB" pitchFamily="34" charset="0"/>
              </a:rPr>
              <a:t>The Sound and the Fury Theme of Sin</a:t>
            </a:r>
            <a:r>
              <a:rPr lang="en-US" dirty="0" smtClean="0"/>
              <a:t/>
            </a:r>
            <a:br>
              <a:rPr lang="en-US" dirty="0" smtClean="0"/>
            </a:br>
            <a:endParaRPr lang="ar-SA" dirty="0"/>
          </a:p>
        </p:txBody>
      </p:sp>
      <p:pic>
        <p:nvPicPr>
          <p:cNvPr id="7171" name="Picture 3" descr="C:\Documents and Settings\CVS\My Documents\My Pictures\faulkner1954.jpg"/>
          <p:cNvPicPr>
            <a:picLocks noChangeAspect="1" noChangeArrowheads="1"/>
          </p:cNvPicPr>
          <p:nvPr/>
        </p:nvPicPr>
        <p:blipFill>
          <a:blip r:embed="rId3" cstate="print">
            <a:duotone>
              <a:schemeClr val="accent2">
                <a:shade val="45000"/>
                <a:satMod val="135000"/>
              </a:schemeClr>
              <a:prstClr val="white"/>
            </a:duotone>
          </a:blip>
          <a:srcRect/>
          <a:stretch>
            <a:fillRect/>
          </a:stretch>
        </p:blipFill>
        <p:spPr bwMode="auto">
          <a:xfrm>
            <a:off x="5072066" y="3571876"/>
            <a:ext cx="3071810" cy="3071810"/>
          </a:xfrm>
          <a:prstGeom prst="rect">
            <a:avLst/>
          </a:prstGeom>
          <a:noFill/>
          <a:effectLst>
            <a:softEdge rad="635000"/>
          </a:effectLst>
        </p:spPr>
      </p:pic>
      <p:sp>
        <p:nvSpPr>
          <p:cNvPr id="10241" name="Rectangle 1"/>
          <p:cNvSpPr>
            <a:spLocks noChangeArrowheads="1"/>
          </p:cNvSpPr>
          <p:nvPr/>
        </p:nvSpPr>
        <p:spPr bwMode="auto">
          <a:xfrm>
            <a:off x="214282" y="1571612"/>
            <a:ext cx="5715040"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l" rtl="0"/>
            <a:r>
              <a:rPr lang="en-US" sz="4000" dirty="0" smtClean="0">
                <a:solidFill>
                  <a:schemeClr val="bg2">
                    <a:lumMod val="10000"/>
                  </a:schemeClr>
                </a:solidFill>
                <a:latin typeface="Agency FB" pitchFamily="34" charset="0"/>
              </a:rPr>
              <a:t>For the characters of </a:t>
            </a:r>
            <a:r>
              <a:rPr lang="en-US" sz="4000" i="1" dirty="0" smtClean="0">
                <a:solidFill>
                  <a:schemeClr val="bg2">
                    <a:lumMod val="10000"/>
                  </a:schemeClr>
                </a:solidFill>
                <a:latin typeface="Agency FB" pitchFamily="34" charset="0"/>
              </a:rPr>
              <a:t>The Sound and the Fury</a:t>
            </a:r>
            <a:r>
              <a:rPr lang="en-US" sz="4000" dirty="0" smtClean="0">
                <a:solidFill>
                  <a:schemeClr val="bg2">
                    <a:lumMod val="10000"/>
                  </a:schemeClr>
                </a:solidFill>
                <a:latin typeface="Agency FB" pitchFamily="34" charset="0"/>
              </a:rPr>
              <a:t>, sin is almost always related to sex. In fact, at times the two are synonymous. A daughter’s blossoming sexuality becomes the tipping point which throws an entire family into chaos. </a:t>
            </a:r>
            <a:endParaRPr kumimoji="0" lang="en-US" sz="4000" b="0" i="0" u="none" strike="noStrike" cap="none" normalizeH="0" baseline="0" dirty="0" smtClean="0">
              <a:ln>
                <a:noFill/>
              </a:ln>
              <a:solidFill>
                <a:schemeClr val="bg2">
                  <a:lumMod val="10000"/>
                </a:schemeClr>
              </a:solidFill>
              <a:effectLst/>
              <a:latin typeface="Agency FB"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endParaRPr lang="ar-SA"/>
          </a:p>
        </p:txBody>
      </p:sp>
      <p:pic>
        <p:nvPicPr>
          <p:cNvPr id="6146" name="Picture 2" descr="C:\Documents and Settings\CVS\My Documents\My Pictures\58865_20471492ee6d86d81d.jpg"/>
          <p:cNvPicPr>
            <a:picLocks noChangeAspect="1" noChangeArrowheads="1"/>
          </p:cNvPicPr>
          <p:nvPr/>
        </p:nvPicPr>
        <p:blipFill>
          <a:blip r:embed="rId2" cstate="print"/>
          <a:srcRect/>
          <a:stretch>
            <a:fillRect/>
          </a:stretch>
        </p:blipFill>
        <p:spPr bwMode="auto">
          <a:xfrm>
            <a:off x="0" y="-28572"/>
            <a:ext cx="9182096" cy="6886572"/>
          </a:xfrm>
          <a:prstGeom prst="rect">
            <a:avLst/>
          </a:prstGeom>
          <a:noFill/>
        </p:spPr>
      </p:pic>
      <p:pic>
        <p:nvPicPr>
          <p:cNvPr id="6148" name="Picture 4" descr="C:\Documents and Settings\CVS\My Documents\My Pictures\050603-faulkner.jpg"/>
          <p:cNvPicPr>
            <a:picLocks noChangeAspect="1" noChangeArrowheads="1"/>
          </p:cNvPicPr>
          <p:nvPr/>
        </p:nvPicPr>
        <p:blipFill>
          <a:blip r:embed="rId3" cstate="print">
            <a:duotone>
              <a:schemeClr val="accent4">
                <a:shade val="45000"/>
                <a:satMod val="135000"/>
              </a:schemeClr>
              <a:prstClr val="white"/>
            </a:duotone>
          </a:blip>
          <a:srcRect l="4878" r="31708"/>
          <a:stretch>
            <a:fillRect/>
          </a:stretch>
        </p:blipFill>
        <p:spPr bwMode="auto">
          <a:xfrm>
            <a:off x="6715140" y="1357298"/>
            <a:ext cx="2075906" cy="2714620"/>
          </a:xfrm>
          <a:prstGeom prst="rect">
            <a:avLst/>
          </a:prstGeom>
          <a:ln>
            <a:noFill/>
          </a:ln>
          <a:effectLst>
            <a:softEdge rad="317500"/>
          </a:effectLst>
        </p:spPr>
      </p:pic>
      <p:sp>
        <p:nvSpPr>
          <p:cNvPr id="11265" name="Rectangle 1"/>
          <p:cNvSpPr>
            <a:spLocks noChangeArrowheads="1"/>
          </p:cNvSpPr>
          <p:nvPr/>
        </p:nvSpPr>
        <p:spPr bwMode="auto">
          <a:xfrm>
            <a:off x="214282" y="214290"/>
            <a:ext cx="5857916" cy="63709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l" rtl="0"/>
            <a:r>
              <a:rPr lang="en-US" sz="3200" dirty="0" smtClean="0">
                <a:solidFill>
                  <a:srgbClr val="002060"/>
                </a:solidFill>
                <a:latin typeface="Agency FB" pitchFamily="34" charset="0"/>
              </a:rPr>
              <a:t>Even though sex is at the center of the novel, it’s something that the characters can’t address fully. If they admit that someone has moved beyond the morals preached by older generations, then they’re left navigating unknown territory – something which moves one brother to madness and another to all-consuming rage. Sin, we learn, is a relative term – one that changes according to the shifting perspectives of individual characters</a:t>
            </a:r>
          </a:p>
          <a:p>
            <a:pPr lvl="0" algn="l" fontAlgn="base">
              <a:spcBef>
                <a:spcPct val="0"/>
              </a:spcBef>
              <a:spcAft>
                <a:spcPct val="0"/>
              </a:spcAft>
            </a:pPr>
            <a:endParaRPr lang="en-US" sz="2800" dirty="0" smtClean="0">
              <a:solidFill>
                <a:srgbClr val="FF6699"/>
              </a:solidFill>
              <a:latin typeface="Arial" pitchFamily="34" charset="0"/>
              <a:cs typeface="Arial" pitchFamily="34" charset="0"/>
            </a:endParaRPr>
          </a:p>
          <a:p>
            <a:pPr marL="0" marR="0" lvl="0" indent="0" algn="l" defTabSz="914400" rtl="1"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accent4">
                    <a:lumMod val="75000"/>
                  </a:schemeClr>
                </a:solidFill>
                <a:effectLst/>
                <a:latin typeface="Agency FB" pitchFamily="34" charset="0"/>
                <a:ea typeface="Calibri" pitchFamily="34" charset="0"/>
                <a:cs typeface="Arial" pitchFamily="34" charset="0"/>
              </a:rPr>
              <a:t> </a:t>
            </a:r>
            <a:endParaRPr kumimoji="0" lang="en-US" sz="3600" b="0" i="0" u="none" strike="noStrike" cap="none" normalizeH="0" baseline="0" dirty="0" smtClean="0">
              <a:ln>
                <a:noFill/>
              </a:ln>
              <a:solidFill>
                <a:schemeClr val="accent4">
                  <a:lumMod val="75000"/>
                </a:schemeClr>
              </a:solidFill>
              <a:effectLst/>
              <a:latin typeface="Agency FB"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endParaRPr lang="ar-SA" dirty="0"/>
          </a:p>
        </p:txBody>
      </p:sp>
      <p:pic>
        <p:nvPicPr>
          <p:cNvPr id="4098" name="Picture 2" descr="C:\Documents and Settings\CVS\My Documents\My Pictures\58865_20359492ee6885d54b.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4099" name="Picture 3" descr="C:\Documents and Settings\CVS\My Documents\My Pictures\2636168.jpg"/>
          <p:cNvPicPr>
            <a:picLocks noChangeAspect="1" noChangeArrowheads="1"/>
          </p:cNvPicPr>
          <p:nvPr/>
        </p:nvPicPr>
        <p:blipFill>
          <a:blip r:embed="rId3" cstate="print">
            <a:duotone>
              <a:schemeClr val="accent2">
                <a:shade val="45000"/>
                <a:satMod val="135000"/>
              </a:schemeClr>
              <a:prstClr val="white"/>
            </a:duotone>
          </a:blip>
          <a:srcRect/>
          <a:stretch>
            <a:fillRect/>
          </a:stretch>
        </p:blipFill>
        <p:spPr bwMode="auto">
          <a:xfrm>
            <a:off x="5929322" y="2786058"/>
            <a:ext cx="2543159" cy="3300396"/>
          </a:xfrm>
          <a:prstGeom prst="rect">
            <a:avLst/>
          </a:prstGeom>
          <a:noFill/>
          <a:effectLst>
            <a:softEdge rad="635000"/>
          </a:effectLst>
        </p:spPr>
      </p:pic>
      <p:sp>
        <p:nvSpPr>
          <p:cNvPr id="12289" name="Rectangle 1"/>
          <p:cNvSpPr>
            <a:spLocks noChangeArrowheads="1"/>
          </p:cNvSpPr>
          <p:nvPr/>
        </p:nvSpPr>
        <p:spPr bwMode="auto">
          <a:xfrm>
            <a:off x="214282" y="428604"/>
            <a:ext cx="5715008"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lumMod val="95000"/>
                    <a:lumOff val="5000"/>
                  </a:schemeClr>
                </a:solidFill>
                <a:effectLst/>
                <a:latin typeface="Agency FB" pitchFamily="34" charset="0"/>
                <a:ea typeface="Calibri" pitchFamily="34" charset="0"/>
                <a:cs typeface="Arial" pitchFamily="34" charset="0"/>
              </a:rPr>
              <a:t> </a:t>
            </a:r>
            <a:r>
              <a:rPr kumimoji="0" lang="en-US" sz="3200" b="0" i="0" u="none" strike="noStrike" cap="none" normalizeH="0" baseline="0" dirty="0" err="1" smtClean="0">
                <a:ln>
                  <a:noFill/>
                </a:ln>
                <a:solidFill>
                  <a:schemeClr val="tx1">
                    <a:lumMod val="95000"/>
                    <a:lumOff val="5000"/>
                  </a:schemeClr>
                </a:solidFill>
                <a:effectLst/>
                <a:latin typeface="Agency FB" pitchFamily="34" charset="0"/>
                <a:ea typeface="Calibri" pitchFamily="34" charset="0"/>
                <a:cs typeface="Arial" pitchFamily="34" charset="0"/>
              </a:rPr>
              <a:t>Murry's</a:t>
            </a:r>
            <a:r>
              <a:rPr kumimoji="0" lang="en-US" sz="3200" b="0" i="0" u="none" strike="noStrike" cap="none" normalizeH="0" baseline="0" dirty="0" smtClean="0">
                <a:ln>
                  <a:noFill/>
                </a:ln>
                <a:solidFill>
                  <a:schemeClr val="tx1">
                    <a:lumMod val="95000"/>
                    <a:lumOff val="5000"/>
                  </a:schemeClr>
                </a:solidFill>
                <a:effectLst/>
                <a:latin typeface="Agency FB" pitchFamily="34" charset="0"/>
                <a:ea typeface="Calibri" pitchFamily="34" charset="0"/>
                <a:cs typeface="Arial" pitchFamily="34" charset="0"/>
              </a:rPr>
              <a:t> behavior took its toll on Faulkner's mother, Maud, an independent, hardheaded woman, and his parents fought often.</a:t>
            </a:r>
            <a:endParaRPr kumimoji="0" lang="en-US" sz="2400" b="0" i="0" u="none" strike="noStrike" cap="none" normalizeH="0" baseline="0" dirty="0" smtClean="0">
              <a:ln>
                <a:noFill/>
              </a:ln>
              <a:solidFill>
                <a:schemeClr val="tx1">
                  <a:lumMod val="95000"/>
                  <a:lumOff val="5000"/>
                </a:schemeClr>
              </a:solidFill>
              <a:effectLst/>
              <a:latin typeface="Agency FB" pitchFamily="34" charset="0"/>
              <a:cs typeface="Arial" pitchFamily="34" charset="0"/>
            </a:endParaRPr>
          </a:p>
          <a:p>
            <a:pPr marL="0" marR="0" lvl="0" indent="0" algn="l" defTabSz="914400" rtl="1"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lumMod val="95000"/>
                    <a:lumOff val="5000"/>
                  </a:schemeClr>
                </a:solidFill>
                <a:effectLst/>
                <a:latin typeface="Agency FB" pitchFamily="34" charset="0"/>
                <a:ea typeface="Calibri" pitchFamily="34" charset="0"/>
                <a:cs typeface="Arial" pitchFamily="34" charset="0"/>
              </a:rPr>
              <a:t>The Falkner family moved to Oxford, Mississippi, where </a:t>
            </a:r>
            <a:r>
              <a:rPr kumimoji="0" lang="en-US" sz="3200" b="0" i="0" u="none" strike="noStrike" cap="none" normalizeH="0" baseline="0" dirty="0" err="1" smtClean="0">
                <a:ln>
                  <a:noFill/>
                </a:ln>
                <a:solidFill>
                  <a:schemeClr val="tx1">
                    <a:lumMod val="95000"/>
                    <a:lumOff val="5000"/>
                  </a:schemeClr>
                </a:solidFill>
                <a:effectLst/>
                <a:latin typeface="Agency FB" pitchFamily="34" charset="0"/>
                <a:ea typeface="Calibri" pitchFamily="34" charset="0"/>
                <a:cs typeface="Arial" pitchFamily="34" charset="0"/>
              </a:rPr>
              <a:t>Murry</a:t>
            </a:r>
            <a:r>
              <a:rPr kumimoji="0" lang="en-US" sz="3200" b="0" i="0" u="none" strike="noStrike" cap="none" normalizeH="0" baseline="0" dirty="0" smtClean="0">
                <a:ln>
                  <a:noFill/>
                </a:ln>
                <a:solidFill>
                  <a:schemeClr val="tx1">
                    <a:lumMod val="95000"/>
                    <a:lumOff val="5000"/>
                  </a:schemeClr>
                </a:solidFill>
                <a:effectLst/>
                <a:latin typeface="Agency FB" pitchFamily="34" charset="0"/>
                <a:ea typeface="Calibri" pitchFamily="34" charset="0"/>
                <a:cs typeface="Arial" pitchFamily="34" charset="0"/>
              </a:rPr>
              <a:t> took a job running a livery.</a:t>
            </a:r>
            <a:endParaRPr kumimoji="0" lang="en-US" sz="2400" b="0" i="0" u="none" strike="noStrike" cap="none" normalizeH="0" baseline="0" dirty="0" smtClean="0">
              <a:ln>
                <a:noFill/>
              </a:ln>
              <a:solidFill>
                <a:schemeClr val="tx1">
                  <a:lumMod val="95000"/>
                  <a:lumOff val="5000"/>
                </a:schemeClr>
              </a:solidFill>
              <a:effectLst/>
              <a:latin typeface="Agency FB" pitchFamily="34" charset="0"/>
              <a:cs typeface="Arial" pitchFamily="34" charset="0"/>
            </a:endParaRPr>
          </a:p>
          <a:p>
            <a:pPr marL="0" marR="0" lvl="0" indent="0" algn="l" defTabSz="914400" rtl="1"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lumMod val="95000"/>
                    <a:lumOff val="5000"/>
                  </a:schemeClr>
                </a:solidFill>
                <a:effectLst/>
                <a:latin typeface="Agency FB" pitchFamily="34" charset="0"/>
                <a:ea typeface="Calibri" pitchFamily="34" charset="0"/>
                <a:cs typeface="Arial" pitchFamily="34" charset="0"/>
              </a:rPr>
              <a:t> In Oxford, the </a:t>
            </a:r>
            <a:r>
              <a:rPr kumimoji="0" lang="en-US" sz="3200" b="0" i="0" u="none" strike="noStrike" cap="none" normalizeH="0" baseline="0" dirty="0" err="1" smtClean="0">
                <a:ln>
                  <a:noFill/>
                </a:ln>
                <a:solidFill>
                  <a:schemeClr val="tx1">
                    <a:lumMod val="95000"/>
                    <a:lumOff val="5000"/>
                  </a:schemeClr>
                </a:solidFill>
                <a:effectLst/>
                <a:latin typeface="Agency FB" pitchFamily="34" charset="0"/>
                <a:ea typeface="Calibri" pitchFamily="34" charset="0"/>
                <a:cs typeface="Arial" pitchFamily="34" charset="0"/>
              </a:rPr>
              <a:t>Falkners</a:t>
            </a:r>
            <a:r>
              <a:rPr kumimoji="0" lang="en-US" sz="3200" b="0" i="0" u="none" strike="noStrike" cap="none" normalizeH="0" baseline="0" dirty="0" smtClean="0">
                <a:ln>
                  <a:noFill/>
                </a:ln>
                <a:solidFill>
                  <a:schemeClr val="tx1">
                    <a:lumMod val="95000"/>
                    <a:lumOff val="5000"/>
                  </a:schemeClr>
                </a:solidFill>
                <a:effectLst/>
                <a:latin typeface="Agency FB" pitchFamily="34" charset="0"/>
                <a:ea typeface="Calibri" pitchFamily="34" charset="0"/>
                <a:cs typeface="Arial" pitchFamily="34" charset="0"/>
              </a:rPr>
              <a:t> hired an African-American live-in nanny, Caroline Barr, to help raise Billy and his three younger brothers. Known to the boys as "Mammy Callie,"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Documents and Settings\CVS\My Documents\My Pictures\58865_20359492ee6885dd1c.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عنوان 1"/>
          <p:cNvSpPr>
            <a:spLocks noGrp="1"/>
          </p:cNvSpPr>
          <p:nvPr>
            <p:ph type="title"/>
          </p:nvPr>
        </p:nvSpPr>
        <p:spPr>
          <a:xfrm>
            <a:off x="457200" y="274638"/>
            <a:ext cx="8229600" cy="725470"/>
          </a:xfrm>
          <a:solidFill>
            <a:schemeClr val="accent4">
              <a:lumMod val="40000"/>
              <a:lumOff val="60000"/>
            </a:schemeClr>
          </a:solidFill>
        </p:spPr>
        <p:txBody>
          <a:bodyPr>
            <a:noAutofit/>
          </a:bodyPr>
          <a:lstStyle/>
          <a:p>
            <a:r>
              <a:rPr lang="en-US" sz="3600" b="1" dirty="0" smtClean="0">
                <a:solidFill>
                  <a:srgbClr val="006600"/>
                </a:solidFill>
                <a:latin typeface="Agency FB" pitchFamily="34" charset="0"/>
              </a:rPr>
              <a:t>The Sound and the Fury Theme of Home</a:t>
            </a:r>
            <a:endParaRPr lang="ar-SA" sz="3600" dirty="0">
              <a:solidFill>
                <a:srgbClr val="006600"/>
              </a:solidFill>
              <a:latin typeface="Agency FB" pitchFamily="34" charset="0"/>
            </a:endParaRPr>
          </a:p>
        </p:txBody>
      </p:sp>
      <p:pic>
        <p:nvPicPr>
          <p:cNvPr id="5123" name="Picture 3" descr="C:\Documents and Settings\CVS\My Documents\My Pictures\william-faulkner.jpg"/>
          <p:cNvPicPr>
            <a:picLocks noChangeAspect="1" noChangeArrowheads="1"/>
          </p:cNvPicPr>
          <p:nvPr/>
        </p:nvPicPr>
        <p:blipFill>
          <a:blip r:embed="rId3" cstate="print">
            <a:duotone>
              <a:prstClr val="black"/>
              <a:schemeClr val="accent3">
                <a:tint val="45000"/>
                <a:satMod val="400000"/>
              </a:schemeClr>
            </a:duotone>
          </a:blip>
          <a:srcRect/>
          <a:stretch>
            <a:fillRect/>
          </a:stretch>
        </p:blipFill>
        <p:spPr bwMode="auto">
          <a:xfrm>
            <a:off x="6843083" y="1142984"/>
            <a:ext cx="2300917" cy="2500330"/>
          </a:xfrm>
          <a:prstGeom prst="rect">
            <a:avLst/>
          </a:prstGeom>
          <a:noFill/>
          <a:effectLst>
            <a:softEdge rad="635000"/>
          </a:effectLst>
        </p:spPr>
      </p:pic>
      <p:pic>
        <p:nvPicPr>
          <p:cNvPr id="6" name="Picture 3" descr="C:\Documents and Settings\CVS\My Documents\My Pictures\william-faulkner.jpg"/>
          <p:cNvPicPr>
            <a:picLocks noChangeAspect="1" noChangeArrowheads="1"/>
          </p:cNvPicPr>
          <p:nvPr/>
        </p:nvPicPr>
        <p:blipFill>
          <a:blip r:embed="rId3" cstate="print">
            <a:duotone>
              <a:prstClr val="black"/>
              <a:schemeClr val="accent3">
                <a:tint val="45000"/>
                <a:satMod val="400000"/>
              </a:schemeClr>
            </a:duotone>
          </a:blip>
          <a:srcRect/>
          <a:stretch>
            <a:fillRect/>
          </a:stretch>
        </p:blipFill>
        <p:spPr bwMode="auto">
          <a:xfrm>
            <a:off x="6215074" y="3143248"/>
            <a:ext cx="1840734" cy="2000264"/>
          </a:xfrm>
          <a:prstGeom prst="rect">
            <a:avLst/>
          </a:prstGeom>
          <a:noFill/>
          <a:effectLst>
            <a:softEdge rad="635000"/>
          </a:effectLst>
        </p:spPr>
      </p:pic>
      <p:sp>
        <p:nvSpPr>
          <p:cNvPr id="9217" name="Rectangle 1"/>
          <p:cNvSpPr>
            <a:spLocks noChangeArrowheads="1"/>
          </p:cNvSpPr>
          <p:nvPr/>
        </p:nvSpPr>
        <p:spPr bwMode="auto">
          <a:xfrm>
            <a:off x="214282" y="1357298"/>
            <a:ext cx="6143636"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l" rtl="0"/>
            <a:r>
              <a:rPr lang="en-US" sz="3600" dirty="0" smtClean="0">
                <a:solidFill>
                  <a:srgbClr val="006600"/>
                </a:solidFill>
                <a:latin typeface="Agency FB" pitchFamily="34" charset="0"/>
              </a:rPr>
              <a:t>Ah, home sweet home. A falling-apart house in a small Mississippi town becomes the center of this novel. As we see, however, even the land the house stands on is disintegrating: pasture land is sold to buy a college education. More than the </a:t>
            </a:r>
            <a:r>
              <a:rPr lang="en-US" sz="3600" dirty="0" err="1" smtClean="0">
                <a:solidFill>
                  <a:srgbClr val="006600"/>
                </a:solidFill>
                <a:latin typeface="Agency FB" pitchFamily="34" charset="0"/>
              </a:rPr>
              <a:t>Compson</a:t>
            </a:r>
            <a:r>
              <a:rPr lang="en-US" sz="3600" dirty="0" smtClean="0">
                <a:solidFill>
                  <a:srgbClr val="006600"/>
                </a:solidFill>
                <a:latin typeface="Agency FB" pitchFamily="34" charset="0"/>
              </a:rPr>
              <a:t> house, however, this is also a novel about the South. </a:t>
            </a:r>
            <a:endParaRPr kumimoji="0" lang="en-US" sz="3600" b="0" i="0" u="none" strike="noStrike" cap="none" normalizeH="0" baseline="0" dirty="0" smtClean="0">
              <a:ln>
                <a:noFill/>
              </a:ln>
              <a:solidFill>
                <a:srgbClr val="006600"/>
              </a:solidFill>
              <a:effectLst/>
              <a:latin typeface="Agency FB"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endParaRPr lang="ar-SA"/>
          </a:p>
        </p:txBody>
      </p:sp>
      <p:pic>
        <p:nvPicPr>
          <p:cNvPr id="13314" name="Picture 2" descr="C:\Documents and Settings\CVS\My Documents\My Pictures\1024_7687052005012930.jpg"/>
          <p:cNvPicPr>
            <a:picLocks noChangeAspect="1" noChangeArrowheads="1"/>
          </p:cNvPicPr>
          <p:nvPr/>
        </p:nvPicPr>
        <p:blipFill>
          <a:blip r:embed="rId2" cstate="print"/>
          <a:srcRect/>
          <a:stretch>
            <a:fillRect/>
          </a:stretch>
        </p:blipFill>
        <p:spPr bwMode="auto">
          <a:xfrm>
            <a:off x="1" y="0"/>
            <a:ext cx="9143999" cy="6858000"/>
          </a:xfrm>
          <a:prstGeom prst="rect">
            <a:avLst/>
          </a:prstGeom>
          <a:noFill/>
        </p:spPr>
      </p:pic>
      <p:sp>
        <p:nvSpPr>
          <p:cNvPr id="6145" name="Rectangle 1"/>
          <p:cNvSpPr>
            <a:spLocks noChangeArrowheads="1"/>
          </p:cNvSpPr>
          <p:nvPr/>
        </p:nvSpPr>
        <p:spPr bwMode="auto">
          <a:xfrm>
            <a:off x="0" y="302359"/>
            <a:ext cx="6072198" cy="55707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l" fontAlgn="base">
              <a:spcBef>
                <a:spcPct val="0"/>
              </a:spcBef>
              <a:spcAft>
                <a:spcPct val="0"/>
              </a:spcAft>
            </a:pPr>
            <a:r>
              <a:rPr kumimoji="0" lang="en-US" sz="2800" b="0" i="0" u="none" strike="noStrike" cap="none" normalizeH="0" baseline="0" dirty="0" smtClean="0">
                <a:ln>
                  <a:noFill/>
                </a:ln>
                <a:solidFill>
                  <a:schemeClr val="tx1"/>
                </a:solidFill>
                <a:effectLst/>
                <a:latin typeface="Agency FB" pitchFamily="34" charset="0"/>
                <a:ea typeface="Calibri" pitchFamily="34" charset="0"/>
                <a:cs typeface="Arial" pitchFamily="34" charset="0"/>
              </a:rPr>
              <a:t> </a:t>
            </a:r>
            <a:r>
              <a:rPr lang="en-US" sz="4000" dirty="0" smtClean="0">
                <a:latin typeface="Agency FB" pitchFamily="34" charset="0"/>
              </a:rPr>
              <a:t>Heck, maybe it’s even THE novel about the South. Rife with the smells, sounds, and sights of rural Mississippi, </a:t>
            </a:r>
            <a:r>
              <a:rPr lang="en-US" sz="4000" i="1" dirty="0" smtClean="0">
                <a:latin typeface="Agency FB" pitchFamily="34" charset="0"/>
              </a:rPr>
              <a:t>The Sound and the Fury</a:t>
            </a:r>
            <a:r>
              <a:rPr lang="en-US" sz="4000" dirty="0" smtClean="0">
                <a:latin typeface="Agency FB" pitchFamily="34" charset="0"/>
              </a:rPr>
              <a:t> creates a world that hovers between the history of the </a:t>
            </a:r>
            <a:r>
              <a:rPr lang="en-US" sz="4000" u="sng" dirty="0" smtClean="0">
                <a:solidFill>
                  <a:srgbClr val="006600"/>
                </a:solidFill>
                <a:latin typeface="Agency FB" pitchFamily="34" charset="0"/>
                <a:hlinkClick r:id="rId3"/>
              </a:rPr>
              <a:t>Civil War</a:t>
            </a:r>
            <a:r>
              <a:rPr lang="en-US" sz="4000" u="sng" dirty="0" smtClean="0">
                <a:solidFill>
                  <a:srgbClr val="006600"/>
                </a:solidFill>
                <a:latin typeface="Agency FB" pitchFamily="34" charset="0"/>
              </a:rPr>
              <a:t> </a:t>
            </a:r>
            <a:r>
              <a:rPr lang="en-US" sz="4000" dirty="0" smtClean="0">
                <a:latin typeface="Agency FB" pitchFamily="34" charset="0"/>
              </a:rPr>
              <a:t>and the present (that’s the 1930s, in case you were wondering). </a:t>
            </a:r>
          </a:p>
          <a:p>
            <a:pPr marL="0" marR="0" lvl="0" indent="0" algn="l" defTabSz="914400" rtl="1"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chemeClr val="tx1"/>
              </a:solidFill>
              <a:effectLst/>
              <a:latin typeface="Agency FB"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endParaRPr lang="ar-SA"/>
          </a:p>
        </p:txBody>
      </p:sp>
      <p:pic>
        <p:nvPicPr>
          <p:cNvPr id="28674" name="Picture 2" descr="C:\Documents and Settings\CVS\My Documents\My Pictures\40VAFwalls\40 Vector Art Flowers Wallpapers\28.jpg"/>
          <p:cNvPicPr>
            <a:picLocks noChangeAspect="1" noChangeArrowheads="1"/>
          </p:cNvPicPr>
          <p:nvPr/>
        </p:nvPicPr>
        <p:blipFill>
          <a:blip r:embed="rId2" cstate="print"/>
          <a:srcRect/>
          <a:stretch>
            <a:fillRect/>
          </a:stretch>
        </p:blipFill>
        <p:spPr bwMode="auto">
          <a:xfrm>
            <a:off x="0" y="0"/>
            <a:ext cx="9143033" cy="6858000"/>
          </a:xfrm>
          <a:prstGeom prst="rect">
            <a:avLst/>
          </a:prstGeom>
          <a:noFill/>
        </p:spPr>
      </p:pic>
      <p:sp>
        <p:nvSpPr>
          <p:cNvPr id="28675" name="Rectangle 3"/>
          <p:cNvSpPr>
            <a:spLocks noChangeArrowheads="1"/>
          </p:cNvSpPr>
          <p:nvPr/>
        </p:nvSpPr>
        <p:spPr bwMode="auto">
          <a:xfrm>
            <a:off x="0" y="357166"/>
            <a:ext cx="5643602" cy="60631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rtl="0"/>
            <a:r>
              <a:rPr lang="en-US" sz="3200" b="1" dirty="0" smtClean="0">
                <a:solidFill>
                  <a:srgbClr val="660033"/>
                </a:solidFill>
                <a:latin typeface="Agency FB" pitchFamily="34" charset="0"/>
              </a:rPr>
              <a:t>The Sound and the Fury Theme of Memory and the Past.</a:t>
            </a:r>
            <a:endParaRPr lang="en-US" sz="3200" dirty="0" smtClean="0">
              <a:solidFill>
                <a:srgbClr val="660033"/>
              </a:solidFill>
              <a:latin typeface="Agency FB" pitchFamily="34" charset="0"/>
            </a:endParaRPr>
          </a:p>
          <a:p>
            <a:pPr algn="l" rtl="0"/>
            <a:r>
              <a:rPr lang="en-US" sz="3600" dirty="0" smtClean="0">
                <a:latin typeface="Agency FB" pitchFamily="34" charset="0"/>
              </a:rPr>
              <a:t>For the characters in </a:t>
            </a:r>
            <a:r>
              <a:rPr lang="en-US" sz="3600" i="1" dirty="0" smtClean="0">
                <a:latin typeface="Agency FB" pitchFamily="34" charset="0"/>
              </a:rPr>
              <a:t>The Sound and the Fury</a:t>
            </a:r>
            <a:r>
              <a:rPr lang="en-US" sz="3600" dirty="0" smtClean="0">
                <a:latin typeface="Agency FB" pitchFamily="34" charset="0"/>
              </a:rPr>
              <a:t>, memories of the past dominate the present day. Revolving around Caddy, the runaway daughter of the family, the novel works (and re-works and re-works) the consequences of her disappearance from her brothers’ lives. Everything important happened Before. </a:t>
            </a:r>
            <a:endParaRPr kumimoji="0" lang="ar-SA" sz="3600" b="1" i="0" u="none" strike="noStrike" cap="none" normalizeH="0" baseline="0" dirty="0" smtClean="0">
              <a:ln>
                <a:noFill/>
              </a:ln>
              <a:solidFill>
                <a:schemeClr val="accent2">
                  <a:lumMod val="50000"/>
                </a:schemeClr>
              </a:solidFill>
              <a:effectLst/>
              <a:latin typeface="Agency FB" pitchFamily="34"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endParaRPr lang="ar-SA"/>
          </a:p>
        </p:txBody>
      </p:sp>
      <p:pic>
        <p:nvPicPr>
          <p:cNvPr id="30722" name="Picture 2" descr="C:\Documents and Settings\CVS\My Documents\My Pictures\40VAFwalls\40 Vector Art Flowers Wallpapers\2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مستطيل 4"/>
          <p:cNvSpPr/>
          <p:nvPr/>
        </p:nvSpPr>
        <p:spPr>
          <a:xfrm>
            <a:off x="214282" y="214290"/>
            <a:ext cx="5214974" cy="6063198"/>
          </a:xfrm>
          <a:prstGeom prst="rect">
            <a:avLst/>
          </a:prstGeom>
        </p:spPr>
        <p:txBody>
          <a:bodyPr wrap="square">
            <a:spAutoFit/>
          </a:bodyPr>
          <a:lstStyle/>
          <a:p>
            <a:pPr algn="l" rtl="0"/>
            <a:r>
              <a:rPr lang="en-US" sz="3600" dirty="0" smtClean="0">
                <a:solidFill>
                  <a:schemeClr val="tx1">
                    <a:lumMod val="95000"/>
                    <a:lumOff val="5000"/>
                  </a:schemeClr>
                </a:solidFill>
                <a:latin typeface="Agency FB" pitchFamily="34" charset="0"/>
              </a:rPr>
              <a:t>Before what? Well, before the time of narration. Also before characters have a chance to figure out what response they should have. Focusing on the past, characters let the present moment slide by – and only later do they realize how much of their lives they’ve lost. </a:t>
            </a:r>
          </a:p>
          <a:p>
            <a:r>
              <a:rPr lang="en-US" sz="3600" dirty="0" smtClean="0">
                <a:solidFill>
                  <a:schemeClr val="tx1">
                    <a:lumMod val="95000"/>
                    <a:lumOff val="5000"/>
                  </a:schemeClr>
                </a:solidFill>
                <a:latin typeface="Agency FB" pitchFamily="34" charset="0"/>
              </a:rPr>
              <a:t> </a:t>
            </a:r>
            <a:endParaRPr lang="en-US" sz="2800" dirty="0" smtClean="0">
              <a:solidFill>
                <a:schemeClr val="tx1">
                  <a:lumMod val="95000"/>
                  <a:lumOff val="5000"/>
                </a:schemeClr>
              </a:solidFill>
              <a:latin typeface="Agency FB" pitchFamily="34" charset="0"/>
            </a:endParaRPr>
          </a:p>
          <a:p>
            <a:pPr algn="l"/>
            <a:endParaRPr lang="ar-SA" sz="2800" dirty="0">
              <a:solidFill>
                <a:schemeClr val="accent3">
                  <a:lumMod val="50000"/>
                </a:schemeClr>
              </a:solidFill>
              <a:latin typeface="Agency FB"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314</TotalTime>
  <Words>914</Words>
  <Application>Microsoft Office PowerPoint</Application>
  <PresentationFormat>On-screen Show (4:3)</PresentationFormat>
  <Paragraphs>37</Paragraphs>
  <Slides>15</Slides>
  <Notes>1</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سمة Office</vt:lpstr>
      <vt:lpstr>Slide 1</vt:lpstr>
      <vt:lpstr>Slide 2</vt:lpstr>
      <vt:lpstr>The Sound and the Fury Theme of Sin </vt:lpstr>
      <vt:lpstr>Slide 4</vt:lpstr>
      <vt:lpstr>Slide 5</vt:lpstr>
      <vt:lpstr>The Sound and the Fury Theme of Home</vt:lpstr>
      <vt:lpstr>Slide 7</vt:lpstr>
      <vt:lpstr>Slide 8</vt:lpstr>
      <vt:lpstr>Slide 9</vt:lpstr>
      <vt:lpstr>Slide 10</vt:lpstr>
      <vt:lpstr>Slide 11</vt:lpstr>
      <vt:lpstr>Slide 12</vt:lpstr>
      <vt:lpstr>Slide 13</vt:lpstr>
      <vt:lpstr>Slide 14</vt:lpstr>
      <vt:lpstr>Slide 15</vt:lpstr>
    </vt:vector>
  </TitlesOfParts>
  <Company>CVS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CVS</dc:creator>
  <cp:lastModifiedBy>دوزانا</cp:lastModifiedBy>
  <cp:revision>70</cp:revision>
  <dcterms:created xsi:type="dcterms:W3CDTF">2010-05-04T12:02:36Z</dcterms:created>
  <dcterms:modified xsi:type="dcterms:W3CDTF">2010-06-10T11:36:57Z</dcterms:modified>
</cp:coreProperties>
</file>